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72" r:id="rId2"/>
  </p:sldIdLst>
  <p:sldSz cx="9906000" cy="6858000" type="A4"/>
  <p:notesSz cx="6735763" cy="9866313"/>
  <p:custDataLst>
    <p:tags r:id="rId5"/>
  </p:custData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0" userDrawn="1">
          <p15:clr>
            <a:srgbClr val="A4A3A4"/>
          </p15:clr>
        </p15:guide>
        <p15:guide id="2" pos="172" userDrawn="1">
          <p15:clr>
            <a:srgbClr val="A4A3A4"/>
          </p15:clr>
        </p15:guide>
        <p15:guide id="4" pos="3120" userDrawn="1">
          <p15:clr>
            <a:srgbClr val="A4A3A4"/>
          </p15:clr>
        </p15:guide>
        <p15:guide id="6" pos="6068" userDrawn="1">
          <p15:clr>
            <a:srgbClr val="A4A3A4"/>
          </p15:clr>
        </p15:guide>
        <p15:guide id="7" pos="3664" userDrawn="1">
          <p15:clr>
            <a:srgbClr val="A4A3A4"/>
          </p15:clr>
        </p15:guide>
        <p15:guide id="9" orient="horz" pos="1026" userDrawn="1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3256" userDrawn="1">
          <p15:clr>
            <a:srgbClr val="A4A3A4"/>
          </p15:clr>
        </p15:guide>
        <p15:guide id="12" pos="298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C8"/>
    <a:srgbClr val="0098D0"/>
    <a:srgbClr val="FF5A00"/>
    <a:srgbClr val="99D6EC"/>
    <a:srgbClr val="B197D3"/>
    <a:srgbClr val="FFBE3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534" autoAdjust="0"/>
    <p:restoredTop sz="91633" autoAdjust="0"/>
  </p:normalViewPr>
  <p:slideViewPr>
    <p:cSldViewPr>
      <p:cViewPr varScale="1">
        <p:scale>
          <a:sx n="101" d="100"/>
          <a:sy n="101" d="100"/>
        </p:scale>
        <p:origin x="1146" y="72"/>
      </p:cViewPr>
      <p:guideLst>
        <p:guide orient="horz" pos="300"/>
        <p:guide pos="172"/>
        <p:guide pos="3120"/>
        <p:guide pos="6068"/>
        <p:guide pos="3664"/>
        <p:guide orient="horz" pos="1026"/>
        <p:guide orient="horz" pos="4156"/>
        <p:guide pos="3256"/>
        <p:guide pos="2984"/>
      </p:guideLst>
    </p:cSldViewPr>
  </p:slideViewPr>
  <p:outlineViewPr>
    <p:cViewPr>
      <p:scale>
        <a:sx n="33" d="100"/>
        <a:sy n="33" d="100"/>
      </p:scale>
      <p:origin x="0" y="76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90" d="100"/>
          <a:sy n="90" d="100"/>
        </p:scale>
        <p:origin x="-2070" y="-7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ja-JP" altLang="en-US" sz="1400" dirty="0">
                <a:latin typeface="ＭＳ Ｐゴシック" pitchFamily="50" charset="-128"/>
                <a:ea typeface="ＭＳ Ｐゴシック" pitchFamily="50" charset="-128"/>
              </a:rPr>
              <a:t>機密性○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4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ja-JP" altLang="en-US" dirty="0"/>
              <a:t>機密性○</a:t>
            </a:r>
            <a:endParaRPr lang="en-US" altLang="ja-JP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5E722-DCEB-4B9B-850A-0990A504E4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588439"/>
            <a:ext cx="8420100" cy="55399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ctr">
              <a:defRPr lang="ja-JP" altLang="en-US" sz="3600" b="1" dirty="0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/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4653136"/>
            <a:ext cx="6934200" cy="125572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buNone/>
              <a:defRPr lang="ja-JP" altLang="en-US" sz="2400" b="1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 algn="ctr"/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DD14E-DF4D-43BD-8E66-C03927FEE3B3}" type="datetime1">
              <a:rPr kumimoji="1" lang="ja-JP" altLang="en-US" smtClean="0"/>
              <a:t>2023/4/21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0666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393439" y="1520788"/>
            <a:ext cx="7423989" cy="646331"/>
          </a:xfrm>
        </p:spPr>
        <p:txBody>
          <a:bodyPr wrap="square" anchor="t" anchorCtr="0">
            <a:spAutoFit/>
          </a:bodyPr>
          <a:lstStyle>
            <a:lvl1pPr algn="l">
              <a:def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/>
              <a:t>１．見出しの記入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AE163-E8B7-45BF-A69C-A51A71B702FE}" type="datetime1">
              <a:rPr kumimoji="1" lang="ja-JP" altLang="en-US" smtClean="0"/>
              <a:t>2023/4/21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992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D7E15-FA19-4E20-921B-2445FCC3F239}" type="datetime1">
              <a:rPr kumimoji="1" lang="ja-JP" altLang="en-US" smtClean="0"/>
              <a:t>2023/4/21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00471" y="188640"/>
            <a:ext cx="9505503" cy="461665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00794" y="6309320"/>
            <a:ext cx="9396722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（資料）●●</a:t>
            </a:r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00794" y="3104964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20pt</a:t>
            </a:r>
            <a:r>
              <a:rPr kumimoji="1" lang="ja-JP" altLang="en-US" dirty="0"/>
              <a:t>）</a:t>
            </a: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00472" y="3769295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14pt</a:t>
            </a:r>
            <a:r>
              <a:rPr kumimoji="1" lang="ja-JP" altLang="en-US" dirty="0"/>
              <a:t>）</a:t>
            </a:r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00472" y="4365104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10.5pt</a:t>
            </a:r>
            <a:r>
              <a:rPr kumimoji="1" lang="ja-JP" altLang="en-US" dirty="0"/>
              <a:t>）</a:t>
            </a:r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00025" y="764704"/>
            <a:ext cx="9505950" cy="525886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75" lvl="0" indent="-257175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9527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オブジェクト 11" hidden="1"/>
          <p:cNvGraphicFramePr>
            <a:graphicFrameLocks noChangeAspect="1"/>
          </p:cNvGraphicFramePr>
          <p:nvPr userDrawn="1"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13276240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7" imgW="180" imgH="180" progId="TCLayout.ActiveDocument.1">
                  <p:embed/>
                </p:oleObj>
              </mc:Choice>
              <mc:Fallback>
                <p:oleObj name="think-cell スライド" r:id="rId7" imgW="180" imgH="18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正方形/長方形 10" hidden="1"/>
          <p:cNvSpPr/>
          <p:nvPr userDrawn="1">
            <p:custDataLst>
              <p:tags r:id="rId6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rgbClr val="DDDDDD"/>
          </a:solidFill>
          <a:ln w="9525">
            <a:solidFill>
              <a:srgbClr val="B2B2B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rtlCol="0" anchor="ctr"/>
          <a:lstStyle/>
          <a:p>
            <a:pPr marL="0" lvl="0" indent="0" algn="l" eaLnBrk="1"/>
            <a:endParaRPr kumimoji="0" lang="ja-JP" altLang="en-US" sz="2400" b="1" i="0" baseline="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  <a:sym typeface="Meiryo UI" panose="020B0604030504040204" pitchFamily="50" charset="-128"/>
            </a:endParaRPr>
          </a:p>
        </p:txBody>
      </p:sp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00025" y="274638"/>
            <a:ext cx="9469499" cy="382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00024" y="800708"/>
            <a:ext cx="9469499" cy="1210689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-10695" y="652026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7AE18F1D-39A7-4AD6-93F0-D0E02F9BB01B}" type="datetime1">
              <a:rPr lang="ja-JP" altLang="en-US" smtClean="0"/>
              <a:t>2023/4/21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92827" y="652534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05295" y="652534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1" r:id="rId2"/>
    <p:sldLayoutId id="2147483654" r:id="rId3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2400" b="1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</p:titleStyle>
    <p:bodyStyle>
      <a:lvl1pPr marL="342900" indent="-342900" algn="l" defTabSz="914400" rtl="0" eaLnBrk="1" latinLnBrk="0" hangingPunct="1">
        <a:spcBef>
          <a:spcPts val="600"/>
        </a:spcBef>
        <a:spcAft>
          <a:spcPts val="600"/>
        </a:spcAft>
        <a:buClr>
          <a:srgbClr val="002060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marL="742950" indent="-28575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–"/>
        <a:defRPr kumimoji="1" sz="1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marL="1143000" indent="-22860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•"/>
        <a:defRPr kumimoji="1" sz="10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オブジェクト 4" hidden="1">
            <a:extLst>
              <a:ext uri="{FF2B5EF4-FFF2-40B4-BE49-F238E27FC236}">
                <a16:creationId xmlns:a16="http://schemas.microsoft.com/office/drawing/2014/main" id="{501A8865-AB38-4917-BD5E-9E4EC484444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78454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4" imgW="554" imgH="551" progId="TCLayout.ActiveDocument.1">
                  <p:embed/>
                </p:oleObj>
              </mc:Choice>
              <mc:Fallback>
                <p:oleObj name="think-cell スライド" r:id="rId4" imgW="554" imgH="551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正方形/長方形 6" hidden="1">
            <a:extLst>
              <a:ext uri="{FF2B5EF4-FFF2-40B4-BE49-F238E27FC236}">
                <a16:creationId xmlns:a16="http://schemas.microsoft.com/office/drawing/2014/main" id="{B587CE89-12C3-4794-967E-EB32149836D9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rgbClr val="DDDDDD"/>
          </a:solidFill>
          <a:ln w="9525">
            <a:solidFill>
              <a:srgbClr val="B2B2B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rtlCol="0" anchor="ctr"/>
          <a:lstStyle/>
          <a:p>
            <a:endParaRPr kumimoji="0" lang="zh-TW" altLang="en-US" sz="2400" b="1" dirty="0">
              <a:latin typeface="Meiryo UI" panose="020B0604030504040204" pitchFamily="50" charset="-128"/>
              <a:ea typeface="Meiryo UI" panose="020B0604030504040204" pitchFamily="50" charset="-128"/>
              <a:cs typeface="Arial" panose="020B0604020202020204" pitchFamily="34" charset="0"/>
              <a:sym typeface="Meiryo UI" panose="020B0604030504040204" pitchFamily="50" charset="-128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0</a:t>
            </a:fld>
            <a:endParaRPr kumimoji="1" lang="ja-JP" altLang="en-US" dirty="0"/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55AEE29A-D5BF-4140-BDCF-B78AEC0A440D}"/>
              </a:ext>
            </a:extLst>
          </p:cNvPr>
          <p:cNvSpPr/>
          <p:nvPr/>
        </p:nvSpPr>
        <p:spPr>
          <a:xfrm>
            <a:off x="200472" y="188913"/>
            <a:ext cx="9481607" cy="791914"/>
          </a:xfrm>
          <a:prstGeom prst="rect">
            <a:avLst/>
          </a:prstGeom>
          <a:solidFill>
            <a:srgbClr val="0098D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事業・プロジェクト名　（企業名）</a:t>
            </a:r>
            <a:endParaRPr lang="en-US" altLang="ja-JP" sz="11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anose="020B0604020202020204" pitchFamily="34" charset="0"/>
            </a:endParaRPr>
          </a:p>
        </p:txBody>
      </p:sp>
      <p:graphicFrame>
        <p:nvGraphicFramePr>
          <p:cNvPr id="74" name="表 73">
            <a:extLst>
              <a:ext uri="{FF2B5EF4-FFF2-40B4-BE49-F238E27FC236}">
                <a16:creationId xmlns:a16="http://schemas.microsoft.com/office/drawing/2014/main" id="{3C4A56DE-63A2-4EA7-89E3-3AE9BA5408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8013935"/>
              </p:ext>
            </p:extLst>
          </p:nvPr>
        </p:nvGraphicFramePr>
        <p:xfrm>
          <a:off x="200025" y="1052736"/>
          <a:ext cx="4702176" cy="20181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02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28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事業の背景・課題</a:t>
                      </a:r>
                      <a:endParaRPr kumimoji="1" lang="ja-JP" altLang="en-US" sz="14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98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3327">
                <a:tc>
                  <a:txBody>
                    <a:bodyPr/>
                    <a:lstStyle/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100" kern="1200" dirty="0">
                          <a:solidFill>
                            <a:srgbClr val="0064C8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物流サービスが直面している背景、課題等</a:t>
                      </a:r>
                      <a:endParaRPr kumimoji="1" lang="en-US" altLang="ja-JP" sz="1100" kern="1200" dirty="0">
                        <a:solidFill>
                          <a:srgbClr val="0064C8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Arial" panose="020B0604020202020204" pitchFamily="34" charset="0"/>
                      </a:endParaRP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100" kern="1200" dirty="0">
                          <a:solidFill>
                            <a:srgbClr val="0064C8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事業の目的や内容　等</a:t>
                      </a:r>
                      <a:endParaRPr kumimoji="1" lang="en-US" altLang="ja-JP" sz="1100" kern="1200" dirty="0">
                        <a:solidFill>
                          <a:srgbClr val="0064C8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Arial" panose="020B0604020202020204" pitchFamily="34" charset="0"/>
                      </a:endParaRP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en-US" altLang="ja-JP" sz="1100" kern="1200" dirty="0">
                        <a:solidFill>
                          <a:srgbClr val="0064C8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kern="1200" dirty="0">
                          <a:solidFill>
                            <a:srgbClr val="0064C8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　　</a:t>
                      </a:r>
                      <a:endParaRPr kumimoji="1" lang="en-US" altLang="ja-JP" sz="1100" kern="1200" dirty="0">
                        <a:solidFill>
                          <a:srgbClr val="0064C8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kern="1200" dirty="0">
                          <a:solidFill>
                            <a:srgbClr val="0064C8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　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8" name="表 77">
            <a:extLst>
              <a:ext uri="{FF2B5EF4-FFF2-40B4-BE49-F238E27FC236}">
                <a16:creationId xmlns:a16="http://schemas.microsoft.com/office/drawing/2014/main" id="{1C5ACC9B-8D5A-4F19-9077-1608E54C9B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8805507"/>
              </p:ext>
            </p:extLst>
          </p:nvPr>
        </p:nvGraphicFramePr>
        <p:xfrm>
          <a:off x="5003800" y="1050294"/>
          <a:ext cx="4702177" cy="3904922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47021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64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実証実験の概要</a:t>
                      </a:r>
                      <a:endParaRPr kumimoji="1" lang="ja-JP" altLang="en-US" sz="14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98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122">
                <a:tc>
                  <a:txBody>
                    <a:bodyPr/>
                    <a:lstStyle/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ja-JP" altLang="en-US" sz="1100" dirty="0">
                          <a:solidFill>
                            <a:srgbClr val="0064C8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実証実験の内容（実証走行の区間や荷物の種類、荷姿等）</a:t>
                      </a:r>
                      <a:endParaRPr kumimoji="1" lang="en-US" altLang="ja-JP" sz="1100" kern="1200" dirty="0">
                        <a:solidFill>
                          <a:srgbClr val="0064C8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Arial" panose="020B0604020202020204" pitchFamily="34" charset="0"/>
                      </a:endParaRP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100" kern="1200" dirty="0">
                          <a:solidFill>
                            <a:srgbClr val="0064C8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検証項目・検討手法、検証に必要なデータ（活用機器、データ形式、可視化の内容・方法等）等</a:t>
                      </a:r>
                      <a:endParaRPr lang="en-US" altLang="ja-JP" sz="1100" dirty="0">
                        <a:solidFill>
                          <a:srgbClr val="0064C8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US" altLang="ja-JP" sz="1100" dirty="0">
                        <a:solidFill>
                          <a:srgbClr val="0064C8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US" altLang="ja-JP" sz="1100" dirty="0">
                        <a:solidFill>
                          <a:srgbClr val="0064C8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ja-JP" altLang="en-US" sz="1100" dirty="0">
                        <a:solidFill>
                          <a:srgbClr val="0064C8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506CF8E4-1418-41CF-9805-78B7270CA0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1207079"/>
              </p:ext>
            </p:extLst>
          </p:nvPr>
        </p:nvGraphicFramePr>
        <p:xfrm>
          <a:off x="200023" y="3142772"/>
          <a:ext cx="4702176" cy="35195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02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14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サービスや事業の将来構想</a:t>
                      </a:r>
                      <a:endParaRPr kumimoji="1" lang="ja-JP" altLang="en-US" sz="14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98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78111">
                <a:tc>
                  <a:txBody>
                    <a:bodyPr/>
                    <a:lstStyle/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100" kern="1200" dirty="0">
                          <a:solidFill>
                            <a:srgbClr val="0064C8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将来の姿が具体的にイメージできる内容　等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CCD31267-604A-4F69-9D06-81DC2CEBDD43}"/>
              </a:ext>
            </a:extLst>
          </p:cNvPr>
          <p:cNvSpPr/>
          <p:nvPr/>
        </p:nvSpPr>
        <p:spPr>
          <a:xfrm>
            <a:off x="208904" y="75447"/>
            <a:ext cx="8488512" cy="2769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ja-JP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※</a:t>
            </a:r>
            <a:r>
              <a:rPr lang="ja-JP" altLang="en-US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青字は記入例です。図・表を入れて分かりやすく整理してください。各項目のマスの大きさは固定ではありません。　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20" name="スライド番号プレースホルダー 1"/>
          <p:cNvSpPr txBox="1">
            <a:spLocks/>
          </p:cNvSpPr>
          <p:nvPr/>
        </p:nvSpPr>
        <p:spPr>
          <a:xfrm>
            <a:off x="7605295" y="652534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40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9550142-B990-490A-A107-ED7302A7FD52}" type="slidenum">
              <a:rPr lang="ja-JP" altLang="en-US" smtClean="0"/>
              <a:pPr/>
              <a:t>0</a:t>
            </a:fld>
            <a:endParaRPr lang="ja-JP" altLang="en-US" dirty="0"/>
          </a:p>
        </p:txBody>
      </p:sp>
      <p:graphicFrame>
        <p:nvGraphicFramePr>
          <p:cNvPr id="21" name="表 20">
            <a:extLst>
              <a:ext uri="{FF2B5EF4-FFF2-40B4-BE49-F238E27FC236}">
                <a16:creationId xmlns:a16="http://schemas.microsoft.com/office/drawing/2014/main" id="{B3D02928-08EA-472B-8DA6-B52429774E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2040230"/>
              </p:ext>
            </p:extLst>
          </p:nvPr>
        </p:nvGraphicFramePr>
        <p:xfrm>
          <a:off x="5003349" y="5238002"/>
          <a:ext cx="4702177" cy="1417320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9704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1730">
                  <a:extLst>
                    <a:ext uri="{9D8B030D-6E8A-4147-A177-3AD203B41FA5}">
                      <a16:colId xmlns:a16="http://schemas.microsoft.com/office/drawing/2014/main" val="15657610"/>
                    </a:ext>
                  </a:extLst>
                </a:gridCol>
              </a:tblGrid>
              <a:tr h="24347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事業の実施体制</a:t>
                      </a:r>
                      <a:endParaRPr kumimoji="1" lang="ja-JP" altLang="en-US" sz="14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98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6949"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ja-JP" altLang="en-US" sz="11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団体区分</a:t>
                      </a:r>
                    </a:p>
                  </a:txBody>
                  <a:tcPr anchor="ctr">
                    <a:solidFill>
                      <a:srgbClr val="0098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ja-JP" altLang="en-US" sz="11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企業名（実施内容・役割）</a:t>
                      </a:r>
                    </a:p>
                  </a:txBody>
                  <a:tcPr anchor="ctr">
                    <a:solidFill>
                      <a:srgbClr val="0098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1415914"/>
                  </a:ext>
                </a:extLst>
              </a:tr>
              <a:tr h="149634"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代表団体</a:t>
                      </a:r>
                      <a:endParaRPr lang="en-US" altLang="ja-JP" sz="1100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solidFill>
                            <a:srgbClr val="0064C8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●●</a:t>
                      </a:r>
                      <a:r>
                        <a:rPr lang="ja-JP" altLang="en-US" sz="1100">
                          <a:solidFill>
                            <a:srgbClr val="0064C8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会社（機器提供や</a:t>
                      </a:r>
                      <a:r>
                        <a:rPr lang="ja-JP" altLang="en-US" sz="1100" dirty="0">
                          <a:solidFill>
                            <a:srgbClr val="0064C8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取りまとめの主体）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857"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ja-JP" altLang="en-US" sz="110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参加団体</a:t>
                      </a:r>
                      <a:endParaRPr lang="ja-JP" altLang="en-US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solidFill>
                            <a:srgbClr val="0064C8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●●会社（●●●●）</a:t>
                      </a:r>
                      <a:endParaRPr lang="en-US" altLang="ja-JP" sz="1100" dirty="0">
                        <a:solidFill>
                          <a:srgbClr val="0064C8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solidFill>
                            <a:srgbClr val="0064C8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●●会社（●●●●）</a:t>
                      </a:r>
                      <a:endParaRPr lang="en-US" altLang="ja-JP" sz="1100" dirty="0">
                        <a:solidFill>
                          <a:srgbClr val="0064C8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solidFill>
                            <a:srgbClr val="0064C8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●●会社（●●●●）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393617"/>
                  </a:ext>
                </a:extLst>
              </a:tr>
            </a:tbl>
          </a:graphicData>
        </a:graphic>
      </p:graphicFrame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55AEE29A-D5BF-4140-BDCF-B78AEC0A440D}"/>
              </a:ext>
            </a:extLst>
          </p:cNvPr>
          <p:cNvSpPr/>
          <p:nvPr/>
        </p:nvSpPr>
        <p:spPr>
          <a:xfrm>
            <a:off x="7318922" y="494563"/>
            <a:ext cx="2363157" cy="486264"/>
          </a:xfrm>
          <a:prstGeom prst="rect">
            <a:avLst/>
          </a:prstGeom>
          <a:solidFill>
            <a:srgbClr val="0098D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ja-JP" altLang="en-US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事業予算　約</a:t>
            </a:r>
            <a:r>
              <a:rPr lang="en-US" altLang="ja-JP" sz="1100" b="1" dirty="0" err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x,xxx</a:t>
            </a:r>
            <a:r>
              <a:rPr lang="ja-JP" altLang="en-US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万円</a:t>
            </a:r>
            <a:endParaRPr lang="en-US" altLang="ja-JP" sz="11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anose="020B0604020202020204" pitchFamily="34" charset="0"/>
            </a:endParaRPr>
          </a:p>
          <a:p>
            <a:pPr algn="r"/>
            <a:r>
              <a:rPr lang="en-US" altLang="ja-JP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(</a:t>
            </a:r>
            <a:r>
              <a:rPr lang="ja-JP" altLang="en-US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内　本事業負担額　約</a:t>
            </a:r>
            <a:r>
              <a:rPr lang="en-US" altLang="ja-JP" sz="1100" b="1" dirty="0" err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x,xxx</a:t>
            </a:r>
            <a:r>
              <a:rPr lang="ja-JP" altLang="en-US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万円</a:t>
            </a:r>
            <a:r>
              <a:rPr lang="en-US" altLang="ja-JP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)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DB01CE7-C882-4661-A92A-1517F25B11F1}"/>
              </a:ext>
            </a:extLst>
          </p:cNvPr>
          <p:cNvSpPr txBox="1"/>
          <p:nvPr/>
        </p:nvSpPr>
        <p:spPr>
          <a:xfrm>
            <a:off x="8952687" y="51463"/>
            <a:ext cx="877163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別紙２</a:t>
            </a:r>
          </a:p>
        </p:txBody>
      </p:sp>
    </p:spTree>
    <p:extLst>
      <p:ext uri="{BB962C8B-B14F-4D97-AF65-F5344CB8AC3E}">
        <p14:creationId xmlns:p14="http://schemas.microsoft.com/office/powerpoint/2010/main" val="351065535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5060&quot;&gt;&lt;version val=&quot;28238&quot;/&gt;&lt;CPresentation id=&quot;1&quot;&gt;&lt;m_precDefaultNumber&gt;&lt;m_bNumberIsYear val=&quot;1&quot;/&gt;&lt;m_chMinusSymbol&gt;-&lt;/m_chMinusSymbol&gt;&lt;m_chDecimalSymbol17909&gt;.&lt;/m_chDecimalSymbol17909&gt;&lt;m_nGroupingDigits17909 val=&quot;3&quot;/&gt;&lt;m_chGroupingSymbol17909&gt;,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chDecimalSymbol17909&gt;.&lt;/m_chDecimalSymbol17909&gt;&lt;m_nGroupingDigits17909 val=&quot;3&quot;/&gt;&lt;m_chGroupingSymbol17909&gt;,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Y/%m/%d&lt;/m_strFormatTime&gt;&lt;m_yearfmt&gt;&lt;begin val=&quot;0&quot;/&gt;&lt;end val=&quot;0&quot;/&gt;&lt;/m_yearfmt&gt;&lt;/m_precDefaultDate&gt;&lt;m_precDefaultYear&gt;&lt;m_yearfmt&gt;&lt;begin val=&quot;0&quot;/&gt;&lt;end val=&quot;4&quot;/&gt;&lt;/m_yearfmt&gt;&lt;/m_precDefaultYear&gt;&lt;m_precDefaultQuarter&gt;&lt;m_yearfmt&gt;&lt;begin val=&quot;0&quot;/&gt;&lt;end val=&quot;4&quot;/&gt;&lt;/m_yearfmt&gt;&lt;/m_precDefaultQuarter&gt;&lt;m_precDefaultMonth&gt;&lt;m_yearfmt&gt;&lt;begin val=&quot;0&quot;/&gt;&lt;end val=&quot;4&quot;/&gt;&lt;/m_yearfmt&gt;&lt;/m_precDefaultMonth&gt;&lt;m_precDefaultWeek&gt;&lt;m_yearfmt&gt;&lt;begin val=&quot;0&quot;/&gt;&lt;end val=&quot;4&quot;/&gt;&lt;/m_yearfmt&gt;&lt;/m_precDefaultWeek&gt;&lt;m_precDefaultDay&gt;&lt;m_yearfmt&gt;&lt;begin val=&quot;0&quot;/&gt;&lt;end val=&quot;4&quot;/&gt;&lt;/m_yearfmt&gt;&lt;/m_precDefaultDay&gt;&lt;m_mruColor&gt;&lt;m_vecMRU length=&quot;0&quot;/&gt;&lt;/m_mruColor&gt;&lt;m_eweekdayFirstOfWeek val=&quot;1&quot;/&gt;&lt;m_eweekdayFirstOfWorkweek val=&quot;2&quot;/&gt;&lt;m_eweekdayFirstOfWeekend val=&quot;7&quot;/&gt;&lt;/CPresentation&gt;&lt;/root&gt;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OFZMfbH4Q1zE4Zs1WkuZ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1vWyH_0QVgomdsV.kNyag"/>
</p:tagLst>
</file>

<file path=ppt/theme/theme1.xml><?xml version="1.0" encoding="utf-8"?>
<a:theme xmlns:a="http://schemas.openxmlformats.org/drawingml/2006/main" name="【機○・記載例なし】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rtlCol="0" anchor="ctr"/>
      <a:lstStyle>
        <a:defPPr algn="l">
          <a:defRPr kumimoji="0" sz="1800" dirty="0" smtClean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spDef>
    <a:txDef>
      <a:spPr>
        <a:noFill/>
      </a:spPr>
      <a:bodyPr wrap="square" rtlCol="0">
        <a:spAutoFit/>
      </a:bodyPr>
      <a:lstStyle>
        <a:defPPr>
          <a:defRPr kumimoji="1" dirty="0" smtClean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プレゼンテーション1" id="{79E145B6-72D5-45AA-ABFC-B6AA7BD9A229}" vid="{975253B2-EEA5-4865-B18B-748E13490A93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9150</TotalTime>
  <Words>200</Words>
  <PresentationFormat>A4 210 x 297 mm</PresentationFormat>
  <Paragraphs>28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ＭＳ Ｐゴシック</vt:lpstr>
      <vt:lpstr>Arial</vt:lpstr>
      <vt:lpstr>Calibri</vt:lpstr>
      <vt:lpstr>Wingdings</vt:lpstr>
      <vt:lpstr>【機○・記載例なし】</vt:lpstr>
      <vt:lpstr>think-cell スライド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2020-03-17T01:03:14Z</cp:lastPrinted>
  <dcterms:created xsi:type="dcterms:W3CDTF">2019-02-25T09:15:14Z</dcterms:created>
  <dcterms:modified xsi:type="dcterms:W3CDTF">2023-04-21T08:22:22Z</dcterms:modified>
</cp:coreProperties>
</file>